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Lst>
  <p:sldSz cy="10058400" cx="77724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SemiBold"/>
      <p:regular r:id="rId34"/>
      <p:bold r:id="rId35"/>
      <p:italic r:id="rId36"/>
      <p:boldItalic r:id="rId37"/>
    </p:embeddedFont>
    <p:embeddedFont>
      <p:font typeface="Plus Jakarta Sans Medium"/>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FDBADD-9145-4C09-94AC-F83BDB4CC512}">
  <a:tblStyle styleId="{CCFDBADD-9145-4C09-94AC-F83BDB4CC51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309FB51-E412-468A-B6EA-4711F15B30E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italic.fntdata"/><Relationship Id="rId20" Type="http://schemas.openxmlformats.org/officeDocument/2006/relationships/font" Target="fonts/Halant-regular.fntdata"/><Relationship Id="rId41" Type="http://schemas.openxmlformats.org/officeDocument/2006/relationships/font" Target="fonts/PlusJakartaSansMedium-boldItalic.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35" Type="http://schemas.openxmlformats.org/officeDocument/2006/relationships/font" Target="fonts/PlusJakartaSansSemiBold-bold.fntdata"/><Relationship Id="rId12" Type="http://schemas.openxmlformats.org/officeDocument/2006/relationships/slide" Target="slides/slide4.xml"/><Relationship Id="rId34" Type="http://schemas.openxmlformats.org/officeDocument/2006/relationships/font" Target="fonts/PlusJakartaSansSemiBold-regular.fntdata"/><Relationship Id="rId15" Type="http://schemas.openxmlformats.org/officeDocument/2006/relationships/slide" Target="slides/slide7.xml"/><Relationship Id="rId37" Type="http://schemas.openxmlformats.org/officeDocument/2006/relationships/font" Target="fonts/PlusJakartaSansSemiBold-boldItalic.fntdata"/><Relationship Id="rId14" Type="http://schemas.openxmlformats.org/officeDocument/2006/relationships/slide" Target="slides/slide6.xml"/><Relationship Id="rId36" Type="http://schemas.openxmlformats.org/officeDocument/2006/relationships/font" Target="fonts/PlusJakartaSansSemiBold-italic.fntdata"/><Relationship Id="rId17" Type="http://schemas.openxmlformats.org/officeDocument/2006/relationships/slide" Target="slides/slide9.xml"/><Relationship Id="rId39" Type="http://schemas.openxmlformats.org/officeDocument/2006/relationships/font" Target="fonts/PlusJakartaSansMedium-bold.fntdata"/><Relationship Id="rId16" Type="http://schemas.openxmlformats.org/officeDocument/2006/relationships/slide" Target="slides/slide8.xml"/><Relationship Id="rId38" Type="http://schemas.openxmlformats.org/officeDocument/2006/relationships/font" Target="fonts/PlusJakartaSansMedium-regular.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59257ea86_0_6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59257ea86_0_6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15a055bca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315a055bca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15a055bca9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15a055bca9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159257ea86_0_6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159257ea8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159257ea8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159257ea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159257ea86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159257ea86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15a055bca9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15a055bca9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15a055bca9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15a055bca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159257ea86_0_6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159257ea86_0_6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159257ea86_0_7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159257ea86_0_7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159257ea86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159257ea86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cxnSp>
        <p:nvCxnSpPr>
          <p:cNvPr id="144" name="Google Shape;144;p37"/>
          <p:cNvCxnSpPr>
            <a:endCxn id="145" idx="1"/>
          </p:cNvCxnSpPr>
          <p:nvPr/>
        </p:nvCxnSpPr>
        <p:spPr>
          <a:xfrm>
            <a:off x="2181150" y="5177825"/>
            <a:ext cx="3211500" cy="385200"/>
          </a:xfrm>
          <a:prstGeom prst="straightConnector1">
            <a:avLst/>
          </a:prstGeom>
          <a:noFill/>
          <a:ln cap="flat" cmpd="sng" w="19050">
            <a:solidFill>
              <a:srgbClr val="595959"/>
            </a:solidFill>
            <a:prstDash val="solid"/>
            <a:round/>
            <a:headEnd len="med" w="med" type="none"/>
            <a:tailEnd len="med" w="med" type="triangle"/>
          </a:ln>
        </p:spPr>
      </p:cxnSp>
      <p:cxnSp>
        <p:nvCxnSpPr>
          <p:cNvPr id="146" name="Google Shape;146;p37"/>
          <p:cNvCxnSpPr>
            <a:endCxn id="147" idx="1"/>
          </p:cNvCxnSpPr>
          <p:nvPr/>
        </p:nvCxnSpPr>
        <p:spPr>
          <a:xfrm flipH="1" rot="10800000">
            <a:off x="2178450" y="4073575"/>
            <a:ext cx="3214200" cy="360000"/>
          </a:xfrm>
          <a:prstGeom prst="straightConnector1">
            <a:avLst/>
          </a:prstGeom>
          <a:noFill/>
          <a:ln cap="flat" cmpd="sng" w="19050">
            <a:solidFill>
              <a:srgbClr val="595959"/>
            </a:solidFill>
            <a:prstDash val="solid"/>
            <a:round/>
            <a:headEnd len="med" w="med" type="none"/>
            <a:tailEnd len="med" w="med" type="triangle"/>
          </a:ln>
        </p:spPr>
      </p:cxnSp>
      <p:sp>
        <p:nvSpPr>
          <p:cNvPr id="148" name="Google Shape;148;p37"/>
          <p:cNvSpPr txBox="1"/>
          <p:nvPr/>
        </p:nvSpPr>
        <p:spPr>
          <a:xfrm>
            <a:off x="2767950" y="3317963"/>
            <a:ext cx="2040900" cy="3024000"/>
          </a:xfrm>
          <a:prstGeom prst="rect">
            <a:avLst/>
          </a:prstGeom>
          <a:solidFill>
            <a:schemeClr val="lt1"/>
          </a:solid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a:t>
            </a:r>
            <a:r>
              <a:rPr lang="en" sz="1600">
                <a:latin typeface="Inter"/>
                <a:ea typeface="Inter"/>
                <a:cs typeface="Inter"/>
                <a:sym typeface="Inter"/>
              </a:rPr>
              <a:t>effect</a:t>
            </a:r>
            <a:r>
              <a:rPr lang="en" sz="1600">
                <a:solidFill>
                  <a:srgbClr val="000000"/>
                </a:solidFill>
                <a:latin typeface="Inter"/>
                <a:ea typeface="Inter"/>
                <a:cs typeface="Inter"/>
                <a:sym typeface="Inter"/>
              </a:rPr>
              <a:t> of a historical event. This is never the only </a:t>
            </a:r>
            <a:r>
              <a:rPr lang="en" sz="1600">
                <a:latin typeface="Inter"/>
                <a:ea typeface="Inter"/>
                <a:cs typeface="Inter"/>
                <a:sym typeface="Inter"/>
              </a:rPr>
              <a:t>effect</a:t>
            </a:r>
            <a:r>
              <a:rPr lang="en" sz="1600">
                <a:solidFill>
                  <a:srgbClr val="000000"/>
                </a:solidFill>
                <a:latin typeface="Inter"/>
                <a:ea typeface="Inter"/>
                <a:cs typeface="Inter"/>
                <a:sym typeface="Inter"/>
              </a:rPr>
              <a:t>, but the evidence suggests it is the most significant.</a:t>
            </a:r>
            <a:endParaRPr sz="1700">
              <a:latin typeface="Inter"/>
              <a:ea typeface="Inter"/>
              <a:cs typeface="Inter"/>
              <a:sym typeface="Inter"/>
            </a:endParaRPr>
          </a:p>
        </p:txBody>
      </p:sp>
      <p:sp>
        <p:nvSpPr>
          <p:cNvPr id="149" name="Google Shape;149;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1700">
              <a:solidFill>
                <a:schemeClr val="dk1"/>
              </a:solidFill>
              <a:latin typeface="Halant"/>
              <a:ea typeface="Halant"/>
              <a:cs typeface="Halant"/>
              <a:sym typeface="Halant"/>
            </a:endParaRPr>
          </a:p>
        </p:txBody>
      </p:sp>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1" name="Google Shape;151;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2" name="Google Shape;152;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3" name="Google Shape;153;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4" name="Google Shape;154;p37"/>
          <p:cNvSpPr txBox="1"/>
          <p:nvPr/>
        </p:nvSpPr>
        <p:spPr>
          <a:xfrm>
            <a:off x="1816375" y="11732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55" name="Google Shape;155;p37"/>
          <p:cNvGraphicFramePr/>
          <p:nvPr/>
        </p:nvGraphicFramePr>
        <p:xfrm>
          <a:off x="469050" y="7265138"/>
          <a:ext cx="3000000" cy="3000000"/>
        </p:xfrm>
        <a:graphic>
          <a:graphicData uri="http://schemas.openxmlformats.org/drawingml/2006/table">
            <a:tbl>
              <a:tblPr>
                <a:noFill/>
                <a:tableStyleId>{CCFDBADD-9145-4C09-94AC-F83BDB4CC512}</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new school-wide recycling program as historical event. List a primary effect of the program followed by two secondary effects.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effect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Effect: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1:</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2: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56" name="Google Shape;156;p37"/>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45" name="Google Shape;145;p37"/>
          <p:cNvSpPr txBox="1"/>
          <p:nvPr/>
        </p:nvSpPr>
        <p:spPr>
          <a:xfrm>
            <a:off x="5392650" y="49253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a:t>
            </a:r>
            <a:r>
              <a:rPr lang="en" sz="1200">
                <a:latin typeface="Plus Jakarta Sans"/>
                <a:ea typeface="Plus Jakarta Sans"/>
                <a:cs typeface="Plus Jakarta Sans"/>
                <a:sym typeface="Plus Jakarta Sans"/>
              </a:rPr>
              <a:t>effects</a:t>
            </a:r>
            <a:r>
              <a:rPr lang="en" sz="1200">
                <a:solidFill>
                  <a:srgbClr val="000000"/>
                </a:solidFill>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157" name="Google Shape;157;p37"/>
          <p:cNvCxnSpPr>
            <a:stCxn id="158" idx="3"/>
            <a:endCxn id="148" idx="1"/>
          </p:cNvCxnSpPr>
          <p:nvPr/>
        </p:nvCxnSpPr>
        <p:spPr>
          <a:xfrm>
            <a:off x="2184150" y="4829963"/>
            <a:ext cx="583800" cy="0"/>
          </a:xfrm>
          <a:prstGeom prst="straightConnector1">
            <a:avLst/>
          </a:prstGeom>
          <a:noFill/>
          <a:ln cap="flat" cmpd="sng" w="19050">
            <a:solidFill>
              <a:schemeClr val="dk1"/>
            </a:solidFill>
            <a:prstDash val="solid"/>
            <a:round/>
            <a:headEnd len="med" w="med" type="none"/>
            <a:tailEnd len="med" w="med" type="triangle"/>
          </a:ln>
        </p:spPr>
      </p:cxnSp>
      <p:sp>
        <p:nvSpPr>
          <p:cNvPr id="147" name="Google Shape;147;p37"/>
          <p:cNvSpPr txBox="1"/>
          <p:nvPr/>
        </p:nvSpPr>
        <p:spPr>
          <a:xfrm>
            <a:off x="5392650" y="34359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a:t>
            </a:r>
            <a:r>
              <a:rPr lang="en" sz="1200">
                <a:latin typeface="Inter"/>
                <a:ea typeface="Inter"/>
                <a:cs typeface="Inter"/>
                <a:sym typeface="Inter"/>
              </a:rPr>
              <a:t>effects</a:t>
            </a:r>
            <a:r>
              <a:rPr lang="en" sz="1200">
                <a:solidFill>
                  <a:srgbClr val="000000"/>
                </a:solidFill>
                <a:latin typeface="Inter"/>
                <a:ea typeface="Inter"/>
                <a:cs typeface="Inter"/>
                <a:sym typeface="Inter"/>
              </a:rPr>
              <a:t> </a:t>
            </a:r>
            <a:r>
              <a:rPr lang="en" sz="1200">
                <a:latin typeface="Inter"/>
                <a:ea typeface="Inter"/>
                <a:cs typeface="Inter"/>
                <a:sym typeface="Inter"/>
              </a:rPr>
              <a:t>of</a:t>
            </a:r>
            <a:r>
              <a:rPr lang="en" sz="1200">
                <a:solidFill>
                  <a:srgbClr val="000000"/>
                </a:solidFill>
                <a:latin typeface="Inter"/>
                <a:ea typeface="Inter"/>
                <a:cs typeface="Inter"/>
                <a:sym typeface="Inter"/>
              </a:rPr>
              <a:t> it.</a:t>
            </a:r>
            <a:endParaRPr sz="1200">
              <a:latin typeface="Inter"/>
              <a:ea typeface="Inter"/>
              <a:cs typeface="Inter"/>
              <a:sym typeface="Inter"/>
            </a:endParaRPr>
          </a:p>
        </p:txBody>
      </p:sp>
      <p:sp>
        <p:nvSpPr>
          <p:cNvPr id="159" name="Google Shape;159;p37"/>
          <p:cNvSpPr txBox="1"/>
          <p:nvPr/>
        </p:nvSpPr>
        <p:spPr>
          <a:xfrm>
            <a:off x="5392650" y="26972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Effects</a:t>
            </a:r>
            <a:endParaRPr b="1">
              <a:latin typeface="Inter"/>
              <a:ea typeface="Inter"/>
              <a:cs typeface="Inter"/>
              <a:sym typeface="Inter"/>
            </a:endParaRPr>
          </a:p>
        </p:txBody>
      </p:sp>
      <p:sp>
        <p:nvSpPr>
          <p:cNvPr id="160" name="Google Shape;160;p37"/>
          <p:cNvSpPr txBox="1"/>
          <p:nvPr/>
        </p:nvSpPr>
        <p:spPr>
          <a:xfrm>
            <a:off x="635250" y="269727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What is the impact?</a:t>
            </a:r>
            <a:endParaRPr sz="1300">
              <a:latin typeface="Inter"/>
              <a:ea typeface="Inter"/>
              <a:cs typeface="Inter"/>
              <a:sym typeface="Inter"/>
            </a:endParaRPr>
          </a:p>
        </p:txBody>
      </p:sp>
      <p:pic>
        <p:nvPicPr>
          <p:cNvPr id="161" name="Google Shape;161;p37"/>
          <p:cNvPicPr preferRelativeResize="0"/>
          <p:nvPr/>
        </p:nvPicPr>
        <p:blipFill>
          <a:blip r:embed="rId5">
            <a:alphaModFix/>
          </a:blip>
          <a:stretch>
            <a:fillRect/>
          </a:stretch>
        </p:blipFill>
        <p:spPr>
          <a:xfrm>
            <a:off x="469050" y="1282587"/>
            <a:ext cx="1056525" cy="1056525"/>
          </a:xfrm>
          <a:prstGeom prst="rect">
            <a:avLst/>
          </a:prstGeom>
          <a:noFill/>
          <a:ln>
            <a:noFill/>
          </a:ln>
        </p:spPr>
      </p:pic>
      <p:sp>
        <p:nvSpPr>
          <p:cNvPr id="158" name="Google Shape;158;p37"/>
          <p:cNvSpPr txBox="1"/>
          <p:nvPr/>
        </p:nvSpPr>
        <p:spPr>
          <a:xfrm>
            <a:off x="562650" y="3969263"/>
            <a:ext cx="1621500" cy="1721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9" name="Shape 269"/>
        <p:cNvGrpSpPr/>
        <p:nvPr/>
      </p:nvGrpSpPr>
      <p:grpSpPr>
        <a:xfrm>
          <a:off x="0" y="0"/>
          <a:ext cx="0" cy="0"/>
          <a:chOff x="0" y="0"/>
          <a:chExt cx="0" cy="0"/>
        </a:xfrm>
      </p:grpSpPr>
      <p:pic>
        <p:nvPicPr>
          <p:cNvPr id="270" name="Google Shape;270;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1" name="Google Shape;271;p4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Causation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 Gallery Walk</a:t>
            </a:r>
            <a:endParaRPr sz="1500">
              <a:solidFill>
                <a:srgbClr val="000000"/>
              </a:solidFill>
              <a:latin typeface="Plus Jakarta Sans Medium"/>
              <a:ea typeface="Plus Jakarta Sans Medium"/>
              <a:cs typeface="Plus Jakarta Sans Medium"/>
              <a:sym typeface="Plus Jakarta Sans Medium"/>
            </a:endParaRPr>
          </a:p>
        </p:txBody>
      </p:sp>
      <p:pic>
        <p:nvPicPr>
          <p:cNvPr id="272" name="Google Shape;272;p4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73" name="Google Shape;273;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4" name="Google Shape;274;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75" name="Google Shape;275;p46"/>
          <p:cNvGraphicFramePr/>
          <p:nvPr/>
        </p:nvGraphicFramePr>
        <p:xfrm>
          <a:off x="455300" y="3111675"/>
          <a:ext cx="3000000" cy="3000000"/>
        </p:xfrm>
        <a:graphic>
          <a:graphicData uri="http://schemas.openxmlformats.org/drawingml/2006/table">
            <a:tbl>
              <a:tblPr>
                <a:noFill/>
                <a:tableStyleId>{CCFDBADD-9145-4C09-94AC-F83BDB4CC512}</a:tableStyleId>
              </a:tblPr>
              <a:tblGrid>
                <a:gridCol w="1226275"/>
                <a:gridCol w="1481925"/>
                <a:gridCol w="2076700"/>
                <a:gridCol w="2076700"/>
              </a:tblGrid>
              <a:tr h="435500">
                <a:tc>
                  <a:txBody>
                    <a:bodyPr/>
                    <a:lstStyle/>
                    <a:p>
                      <a:pPr indent="0" lvl="0" marL="0" rtl="0" algn="ctr">
                        <a:spcBef>
                          <a:spcPts val="0"/>
                        </a:spcBef>
                        <a:spcAft>
                          <a:spcPts val="0"/>
                        </a:spcAft>
                        <a:buNone/>
                      </a:pPr>
                      <a:r>
                        <a:t/>
                      </a:r>
                      <a:endParaRPr b="1" sz="1000">
                        <a:latin typeface="Inter"/>
                        <a:ea typeface="Inter"/>
                        <a:cs typeface="Inter"/>
                        <a:sym typeface="Inter"/>
                      </a:endParaRPr>
                    </a:p>
                    <a:p>
                      <a:pPr indent="0" lvl="0" marL="0" rtl="0" algn="ctr">
                        <a:spcBef>
                          <a:spcPts val="0"/>
                        </a:spcBef>
                        <a:spcAft>
                          <a:spcPts val="0"/>
                        </a:spcAft>
                        <a:buNone/>
                      </a:pPr>
                      <a:r>
                        <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What topics were addressed?</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Summary/</a:t>
                      </a:r>
                      <a:endParaRPr i="1" sz="1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Description</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What was the impact on the Americas?</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r>
              <a:tr h="97990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1: The Columbian Exchange</a:t>
                      </a:r>
                      <a:endParaRPr i="1" sz="8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Plants, Animals, &amp; Environment</a:t>
                      </a:r>
                      <a:endParaRPr b="1" sz="10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explains the various </a:t>
                      </a:r>
                      <a:r>
                        <a:rPr b="1" lang="en" sz="1000">
                          <a:solidFill>
                            <a:srgbClr val="E95C3D"/>
                          </a:solidFill>
                          <a:latin typeface="Inter"/>
                          <a:ea typeface="Inter"/>
                          <a:cs typeface="Inter"/>
                          <a:sym typeface="Inter"/>
                        </a:rPr>
                        <a:t>positive</a:t>
                      </a:r>
                      <a:r>
                        <a:rPr b="1" lang="en" sz="1000">
                          <a:solidFill>
                            <a:srgbClr val="E95C3D"/>
                          </a:solidFill>
                          <a:latin typeface="Inter"/>
                          <a:ea typeface="Inter"/>
                          <a:cs typeface="Inter"/>
                          <a:sym typeface="Inter"/>
                        </a:rPr>
                        <a:t> and negative implications for the introduction of new plants and animals in the Americas.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introduction of new species led to some extinctions. There were some benefits to having beasts of burden and new food sources.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5210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2: Viruses, Plagues, and History</a:t>
                      </a:r>
                      <a:endParaRPr i="1"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Disease</a:t>
                      </a:r>
                      <a:endParaRPr b="1" sz="10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image shows victims of smallpox. They are laying down and their bodies are covered in spots. They have painful expressions on their faces.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It isn’t described but it can be inferred that Native Americans, specifically the Aztec, suffered mightily from the disease of smallpox.</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1600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3: The Columbian Exchange Map</a:t>
                      </a:r>
                      <a:endParaRPr i="1"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Trade &amp; Goods; Disease; Plants, Animals, &amp; Environment</a:t>
                      </a:r>
                      <a:endParaRPr b="1" sz="10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image is a map with arrows showing what items were transferred between the hemispheres.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Americas were impacted by new crops (wheat, rye, sugar, rice), animals (cattle, horses, pigs), and disease (smallpox, malaria, yellow fever).</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21425">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4: 1491</a:t>
                      </a:r>
                      <a:endParaRPr i="1"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Disease</a:t>
                      </a:r>
                      <a:endParaRPr b="1" sz="10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explains the widespread impact of smallpox. It describes how Native Americans did not have immunity and were more affected.</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explains that millions of people were simultaneously affected and that the toll was “infinite thousands.”</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1600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Source 5: The First Frontier</a:t>
                      </a:r>
                      <a:endParaRPr b="1" sz="10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Trade &amp; Goods; Way of Life &amp; Culture</a:t>
                      </a:r>
                      <a:endParaRPr b="1" sz="1000">
                        <a:solidFill>
                          <a:srgbClr val="E95C3D"/>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explains that Europeans were highly desirous of fur. This impacted the life of Native Americans as the sought to fulfill that demand to participate in trade.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cites that trade altered their movements, changed their economic structure, and increased conflicts with other tribes. </a:t>
                      </a:r>
                      <a:endParaRPr b="1" sz="10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76" name="Google Shape;276;p46"/>
          <p:cNvSpPr txBox="1"/>
          <p:nvPr/>
        </p:nvSpPr>
        <p:spPr>
          <a:xfrm>
            <a:off x="460050" y="2588350"/>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viewing each source, answer the questions in each column. For Column 1, determine what topics were addressed 1) Trade &amp; Goods, 2) Disease, 3) Way of Life &amp; Culture, 4) Plants, Animals &amp; Environment.</a:t>
            </a:r>
            <a:endParaRPr sz="1100">
              <a:solidFill>
                <a:schemeClr val="dk1"/>
              </a:solidFill>
              <a:latin typeface="Halant"/>
              <a:ea typeface="Halant"/>
              <a:cs typeface="Halant"/>
              <a:sym typeface="Halant"/>
            </a:endParaRPr>
          </a:p>
        </p:txBody>
      </p:sp>
      <p:pic>
        <p:nvPicPr>
          <p:cNvPr id="277" name="Google Shape;277;p46"/>
          <p:cNvPicPr preferRelativeResize="0"/>
          <p:nvPr/>
        </p:nvPicPr>
        <p:blipFill>
          <a:blip r:embed="rId5">
            <a:alphaModFix/>
          </a:blip>
          <a:stretch>
            <a:fillRect/>
          </a:stretch>
        </p:blipFill>
        <p:spPr>
          <a:xfrm>
            <a:off x="760100" y="1719050"/>
            <a:ext cx="921475" cy="921475"/>
          </a:xfrm>
          <a:prstGeom prst="rect">
            <a:avLst/>
          </a:prstGeom>
          <a:noFill/>
          <a:ln>
            <a:noFill/>
          </a:ln>
        </p:spPr>
      </p:pic>
      <p:sp>
        <p:nvSpPr>
          <p:cNvPr id="278" name="Google Shape;278;p46"/>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2" name="Shape 282"/>
        <p:cNvGrpSpPr/>
        <p:nvPr/>
      </p:nvGrpSpPr>
      <p:grpSpPr>
        <a:xfrm>
          <a:off x="0" y="0"/>
          <a:ext cx="0" cy="0"/>
          <a:chOff x="0" y="0"/>
          <a:chExt cx="0" cy="0"/>
        </a:xfrm>
      </p:grpSpPr>
      <p:pic>
        <p:nvPicPr>
          <p:cNvPr id="283" name="Google Shape;283;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4" name="Google Shape;284;p4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Causation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 Gallery Walk</a:t>
            </a:r>
            <a:endParaRPr sz="1500">
              <a:solidFill>
                <a:srgbClr val="000000"/>
              </a:solidFill>
              <a:latin typeface="Plus Jakarta Sans Medium"/>
              <a:ea typeface="Plus Jakarta Sans Medium"/>
              <a:cs typeface="Plus Jakarta Sans Medium"/>
              <a:sym typeface="Plus Jakarta Sans Medium"/>
            </a:endParaRPr>
          </a:p>
        </p:txBody>
      </p:sp>
      <p:pic>
        <p:nvPicPr>
          <p:cNvPr id="285" name="Google Shape;285;p4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86" name="Google Shape;286;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7" name="Google Shape;287;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88" name="Google Shape;288;p47"/>
          <p:cNvGraphicFramePr/>
          <p:nvPr/>
        </p:nvGraphicFramePr>
        <p:xfrm>
          <a:off x="455300" y="3111675"/>
          <a:ext cx="3000000" cy="3000000"/>
        </p:xfrm>
        <a:graphic>
          <a:graphicData uri="http://schemas.openxmlformats.org/drawingml/2006/table">
            <a:tbl>
              <a:tblPr>
                <a:noFill/>
                <a:tableStyleId>{CCFDBADD-9145-4C09-94AC-F83BDB4CC512}</a:tableStyleId>
              </a:tblPr>
              <a:tblGrid>
                <a:gridCol w="1226275"/>
                <a:gridCol w="1481925"/>
                <a:gridCol w="2076700"/>
                <a:gridCol w="2076700"/>
              </a:tblGrid>
              <a:tr h="436475">
                <a:tc>
                  <a:txBody>
                    <a:bodyPr/>
                    <a:lstStyle/>
                    <a:p>
                      <a:pPr indent="0" lvl="0" marL="0" rtl="0" algn="ctr">
                        <a:spcBef>
                          <a:spcPts val="0"/>
                        </a:spcBef>
                        <a:spcAft>
                          <a:spcPts val="0"/>
                        </a:spcAft>
                        <a:buNone/>
                      </a:pPr>
                      <a:r>
                        <a:t/>
                      </a:r>
                      <a:endParaRPr b="1" sz="1000">
                        <a:latin typeface="Inter"/>
                        <a:ea typeface="Inter"/>
                        <a:cs typeface="Inter"/>
                        <a:sym typeface="Inter"/>
                      </a:endParaRPr>
                    </a:p>
                    <a:p>
                      <a:pPr indent="0" lvl="0" marL="0" rtl="0" algn="ctr">
                        <a:spcBef>
                          <a:spcPts val="0"/>
                        </a:spcBef>
                        <a:spcAft>
                          <a:spcPts val="0"/>
                        </a:spcAft>
                        <a:buNone/>
                      </a:pPr>
                      <a:r>
                        <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What topics were addressed?</a:t>
                      </a:r>
                      <a:endParaRPr b="1"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Summary/</a:t>
                      </a:r>
                      <a:endParaRPr i="1" sz="1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Description</a:t>
                      </a:r>
                      <a:endParaRPr b="1"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i="1" lang="en" sz="1000">
                          <a:solidFill>
                            <a:schemeClr val="dk1"/>
                          </a:solidFill>
                          <a:latin typeface="Inter"/>
                          <a:ea typeface="Inter"/>
                          <a:cs typeface="Inter"/>
                          <a:sym typeface="Inter"/>
                        </a:rPr>
                        <a:t>What was the impact on the Americas?</a:t>
                      </a:r>
                      <a:endParaRPr b="1" sz="1000">
                        <a:latin typeface="Inter"/>
                        <a:ea typeface="Inter"/>
                        <a:cs typeface="Inter"/>
                        <a:sym typeface="Inter"/>
                      </a:endParaRPr>
                    </a:p>
                  </a:txBody>
                  <a:tcPr marT="91425" marB="91425" marR="91425" marL="91425" anchor="ctr"/>
                </a:tc>
              </a:tr>
              <a:tr h="86010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6: This Land is Their Land</a:t>
                      </a:r>
                      <a:endParaRPr i="1"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Trade &amp; Goods</a:t>
                      </a:r>
                      <a:endParaRPr b="1" sz="1000">
                        <a:solidFill>
                          <a:srgbClr val="E95C3D"/>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explains why Wampanoags were willing to engage in trade with Europeans. It describes the types of goods thy desired.</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New goods, such as those made of metals, were sharper and more durable. However, trade also led to conflicts and danger.</a:t>
                      </a:r>
                      <a:endParaRPr b="1" sz="1000">
                        <a:solidFill>
                          <a:srgbClr val="E95C3D"/>
                        </a:solidFill>
                        <a:latin typeface="Inter"/>
                        <a:ea typeface="Inter"/>
                        <a:cs typeface="Inter"/>
                        <a:sym typeface="Inter"/>
                      </a:endParaRPr>
                    </a:p>
                  </a:txBody>
                  <a:tcPr marT="91425" marB="91425" marR="91425" marL="91425"/>
                </a:tc>
              </a:tr>
              <a:tr h="114255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7: Megadrought and Megadeath in 16th Century Mexico</a:t>
                      </a:r>
                      <a:endParaRPr i="1"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Disease</a:t>
                      </a:r>
                      <a:endParaRPr b="1" sz="1000">
                        <a:solidFill>
                          <a:srgbClr val="E95C3D"/>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image shows the population collapse that occurred in Mexico. It highlights the various epidemics and their impact on population decline.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Showing that the population declines from ~22 million to ~1 million in less than a century demonstrates a unquestionable negative impact.</a:t>
                      </a:r>
                      <a:endParaRPr b="1" sz="1000">
                        <a:solidFill>
                          <a:srgbClr val="E95C3D"/>
                        </a:solidFill>
                        <a:latin typeface="Inter"/>
                        <a:ea typeface="Inter"/>
                        <a:cs typeface="Inter"/>
                        <a:sym typeface="Inter"/>
                      </a:endParaRPr>
                    </a:p>
                  </a:txBody>
                  <a:tcPr marT="91425" marB="91425" marR="91425" marL="91425"/>
                </a:tc>
              </a:tr>
              <a:tr h="1001325">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8: The Columbian Exchange</a:t>
                      </a:r>
                      <a:endParaRPr i="1"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Way of Life &amp; Culture; Plants, Animals, &amp; Environment</a:t>
                      </a:r>
                      <a:endParaRPr b="1" sz="1000">
                        <a:solidFill>
                          <a:srgbClr val="E95C3D"/>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text describes how the introduction of sugar and coffee fueled the use of slave labor and the transatlantic slave trade.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The Americas grew to dominate world sugar plantation and more than 10 million Africans were trafficked to Brazil and the Caribbean. </a:t>
                      </a:r>
                      <a:endParaRPr b="1" sz="1000">
                        <a:solidFill>
                          <a:srgbClr val="E95C3D"/>
                        </a:solidFill>
                        <a:latin typeface="Inter"/>
                        <a:ea typeface="Inter"/>
                        <a:cs typeface="Inter"/>
                        <a:sym typeface="Inter"/>
                      </a:endParaRPr>
                    </a:p>
                  </a:txBody>
                  <a:tcPr marT="91425" marB="91425" marR="91425" marL="91425"/>
                </a:tc>
              </a:tr>
              <a:tr h="1425000">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Source 9: Buffalo Hunt &amp; Buffalo Chase</a:t>
                      </a:r>
                      <a:endParaRPr i="1"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Way of Life &amp; Culture; Plants, Animals, &amp; Environment</a:t>
                      </a:r>
                      <a:endParaRPr b="1" sz="1000">
                        <a:solidFill>
                          <a:srgbClr val="E95C3D"/>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first image shows Native Americans wearing wolf-skin costumes to sneak up on a herd of buffalo. The second image shows Native Americans riding horses and surrounding a herd of buffalo.</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Taken together, the images show how the buffalo hunt changed after Native Americans began to use horse. It can be inferred that they were more successful in their hunt and it became less dangerous.</a:t>
                      </a:r>
                      <a:endParaRPr b="1" sz="1000">
                        <a:solidFill>
                          <a:srgbClr val="E95C3D"/>
                        </a:solidFill>
                        <a:latin typeface="Inter"/>
                        <a:ea typeface="Inter"/>
                        <a:cs typeface="Inter"/>
                        <a:sym typeface="Inter"/>
                      </a:endParaRPr>
                    </a:p>
                  </a:txBody>
                  <a:tcPr marT="91425" marB="91425" marR="91425" marL="91425"/>
                </a:tc>
              </a:tr>
              <a:tr h="114255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Source 10: Letters of Insurrection</a:t>
                      </a:r>
                      <a:endParaRPr b="1" sz="10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Way of Life &amp; Culture</a:t>
                      </a:r>
                      <a:endParaRPr b="1" sz="1000">
                        <a:solidFill>
                          <a:srgbClr val="E95C3D"/>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text describes how Andeans were moved to resettlement towns after their towns were destroyed. There, they were converted to Christianity.</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There was a complete change in the way of life for Andeans as they were forced to relocate, engage in a new religion, and provide labor for the Spanish.</a:t>
                      </a:r>
                      <a:endParaRPr b="1" sz="1000">
                        <a:solidFill>
                          <a:srgbClr val="E95C3D"/>
                        </a:solidFill>
                        <a:latin typeface="Inter"/>
                        <a:ea typeface="Inter"/>
                        <a:cs typeface="Inter"/>
                        <a:sym typeface="Inter"/>
                      </a:endParaRPr>
                    </a:p>
                  </a:txBody>
                  <a:tcPr marT="91425" marB="91425" marR="91425" marL="91425"/>
                </a:tc>
              </a:tr>
            </a:tbl>
          </a:graphicData>
        </a:graphic>
      </p:graphicFrame>
      <p:sp>
        <p:nvSpPr>
          <p:cNvPr id="289" name="Google Shape;289;p47"/>
          <p:cNvSpPr txBox="1"/>
          <p:nvPr/>
        </p:nvSpPr>
        <p:spPr>
          <a:xfrm>
            <a:off x="460050" y="2588350"/>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viewing each source, answer the questions in each column. For Column 1, determine what topics were addressed 1) Trade &amp; Goods, 2) Disease, 3) Way of Life &amp; Culture, 4) Plants, Animals &amp; Environment.</a:t>
            </a:r>
            <a:endParaRPr sz="1100">
              <a:solidFill>
                <a:schemeClr val="dk1"/>
              </a:solidFill>
              <a:latin typeface="Halant"/>
              <a:ea typeface="Halant"/>
              <a:cs typeface="Halant"/>
              <a:sym typeface="Halant"/>
            </a:endParaRPr>
          </a:p>
        </p:txBody>
      </p:sp>
      <p:pic>
        <p:nvPicPr>
          <p:cNvPr id="290" name="Google Shape;290;p47"/>
          <p:cNvPicPr preferRelativeResize="0"/>
          <p:nvPr/>
        </p:nvPicPr>
        <p:blipFill>
          <a:blip r:embed="rId5">
            <a:alphaModFix/>
          </a:blip>
          <a:stretch>
            <a:fillRect/>
          </a:stretch>
        </p:blipFill>
        <p:spPr>
          <a:xfrm>
            <a:off x="760100" y="1719050"/>
            <a:ext cx="921475" cy="921475"/>
          </a:xfrm>
          <a:prstGeom prst="rect">
            <a:avLst/>
          </a:prstGeom>
          <a:noFill/>
          <a:ln>
            <a:noFill/>
          </a:ln>
        </p:spPr>
      </p:pic>
      <p:sp>
        <p:nvSpPr>
          <p:cNvPr id="291" name="Google Shape;291;p47"/>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pic>
        <p:nvPicPr>
          <p:cNvPr id="166" name="Google Shape;166;p38"/>
          <p:cNvPicPr preferRelativeResize="0"/>
          <p:nvPr/>
        </p:nvPicPr>
        <p:blipFill>
          <a:blip r:embed="rId3">
            <a:alphaModFix/>
          </a:blip>
          <a:stretch>
            <a:fillRect/>
          </a:stretch>
        </p:blipFill>
        <p:spPr>
          <a:xfrm>
            <a:off x="760100" y="1719050"/>
            <a:ext cx="921475" cy="921475"/>
          </a:xfrm>
          <a:prstGeom prst="rect">
            <a:avLst/>
          </a:prstGeom>
          <a:noFill/>
          <a:ln>
            <a:noFill/>
          </a:ln>
        </p:spPr>
      </p:pic>
      <p:pic>
        <p:nvPicPr>
          <p:cNvPr id="167" name="Google Shape;167;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8" name="Google Shape;168;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Causation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a:t>
            </a:r>
            <a:endParaRPr sz="1500">
              <a:solidFill>
                <a:srgbClr val="000000"/>
              </a:solidFill>
              <a:latin typeface="Plus Jakarta Sans Medium"/>
              <a:ea typeface="Plus Jakarta Sans Medium"/>
              <a:cs typeface="Plus Jakarta Sans Medium"/>
              <a:sym typeface="Plus Jakarta Sans Medium"/>
            </a:endParaRPr>
          </a:p>
        </p:txBody>
      </p:sp>
      <p:pic>
        <p:nvPicPr>
          <p:cNvPr id="169" name="Google Shape;169;p3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0" name="Google Shape;170;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8"/>
          <p:cNvGraphicFramePr/>
          <p:nvPr/>
        </p:nvGraphicFramePr>
        <p:xfrm>
          <a:off x="455300" y="3418500"/>
          <a:ext cx="3000000" cy="3000000"/>
        </p:xfrm>
        <a:graphic>
          <a:graphicData uri="http://schemas.openxmlformats.org/drawingml/2006/table">
            <a:tbl>
              <a:tblPr>
                <a:noFill/>
                <a:tableStyleId>{CCFDBADD-9145-4C09-94AC-F83BDB4CC512}</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Since the Americas had existed in isolation since the Ice Age, those first European explorers who began coming in 1492 initiated a cultural exchange that would have profound repercussions for both sides. The Indians would be brought to the brink of extinction. The Europeans would benefit enormously from an introduction to Indian crops and animals. “The American plants have a tremendous impact on the Old World because they’re so much more productive than the plants on which the Old World relied. So what they called maize, what we call corn, really transformed cuisines all over Europe and Africa, and even into China. And sweet potatoes spread into Asia almost immediately. Other kinds of foods, like tomatoes, peppers, it transformed food ways and populations because it made it possible to sustain much larger populations.” In return, the Europeans unintentionally carried over smallpox, yellow fever, malaria, and influenza- diseases that would nearly wipe out the Indian populations throughout the Americas. “Diseases that were endemic in the entire rest of the world were unknown here, and that’s why the epidemics of diseases brought by Europeans were so devastating to the Indians. And even the common cold or flu could destroy whole villages.” The result was a massive reduction in the Indian population over a relatively short period of time “We actually don’t know the size of the population here before the Europeans came because so much of this happened before settlement. It happened from the earliest contacts. But many demographers have estimated populations were 90% smaller at the end of the first century of contact than they were at the beginning. So the impact was tremendous.” Those left behind were vulnerable. Their communities were devastated. Their beliefs were shattered. “The fact that their traditional healing techniques were not working. The fact that the Europeans did not get sick or certainly not in the same numbers, in the same way, created this kind of psychological crisis, I think as well as a physical one. You know, the question of why have the gods deserted us- That’s a sort of extreme way of putting it. But I think that must have been the way they saw it.”</a:t>
                      </a:r>
                      <a:endParaRPr sz="1100">
                        <a:latin typeface="Inter"/>
                        <a:ea typeface="Inter"/>
                        <a:cs typeface="Inter"/>
                        <a:sym typeface="Inter"/>
                      </a:endParaRPr>
                    </a:p>
                  </a:txBody>
                  <a:tcPr marT="91425" marB="91425" marR="91425" marL="91425"/>
                </a:tc>
              </a:tr>
            </a:tbl>
          </a:graphicData>
        </a:graphic>
      </p:graphicFrame>
      <p:sp>
        <p:nvSpPr>
          <p:cNvPr id="173" name="Google Shape;173;p38"/>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74" name="Google Shape;174;p38"/>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Karen Ordahl Kupperman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Karen Ordahl Kupperman is Silver Professor of History Emerita at New York University. Her expertise includes sixteenth and seventeenth century colonial history in the Atlantic world. Her publications address the interactions between various participants involved in the colonial period.</a:t>
            </a:r>
            <a:endParaRPr sz="1000">
              <a:solidFill>
                <a:srgbClr val="000000"/>
              </a:solidFill>
              <a:latin typeface="Inter"/>
              <a:ea typeface="Inter"/>
              <a:cs typeface="Inter"/>
              <a:sym typeface="Inter"/>
            </a:endParaRPr>
          </a:p>
        </p:txBody>
      </p:sp>
      <p:sp>
        <p:nvSpPr>
          <p:cNvPr id="175" name="Google Shape;175;p38"/>
          <p:cNvSpPr txBox="1"/>
          <p:nvPr/>
        </p:nvSpPr>
        <p:spPr>
          <a:xfrm>
            <a:off x="455300" y="7681800"/>
            <a:ext cx="6861900" cy="177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key crops and diseases exchanged between the hemispheres?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European diseases impact Indigenous populations?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39"/>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81" name="Google Shape;181;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Columbian Exchange” (Source 1)</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2" name="Google Shape;182;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3" name="Google Shape;183;p39"/>
          <p:cNvGraphicFramePr/>
          <p:nvPr/>
        </p:nvGraphicFramePr>
        <p:xfrm>
          <a:off x="469041" y="1171435"/>
          <a:ext cx="3000000" cy="3000000"/>
        </p:xfrm>
        <a:graphic>
          <a:graphicData uri="http://schemas.openxmlformats.org/drawingml/2006/table">
            <a:tbl>
              <a:tblPr>
                <a:noFill/>
                <a:tableStyleId>{4309FB51-E412-468A-B6EA-4711F15B30EF}</a:tableStyleId>
              </a:tblPr>
              <a:tblGrid>
                <a:gridCol w="2266425"/>
                <a:gridCol w="1662050"/>
                <a:gridCol w="2905850"/>
              </a:tblGrid>
              <a:tr h="2072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rgbClr val="202122"/>
                          </a:solidFill>
                          <a:highlight>
                            <a:schemeClr val="lt1"/>
                          </a:highlight>
                          <a:latin typeface="Halant"/>
                          <a:ea typeface="Halant"/>
                          <a:cs typeface="Halant"/>
                          <a:sym typeface="Halant"/>
                        </a:rPr>
                        <a:t>Alfred W. Crosby, Jr., </a:t>
                      </a:r>
                      <a:r>
                        <a:rPr i="1" lang="en" sz="1200">
                          <a:solidFill>
                            <a:srgbClr val="202122"/>
                          </a:solidFill>
                          <a:highlight>
                            <a:schemeClr val="lt1"/>
                          </a:highlight>
                          <a:latin typeface="Halant"/>
                          <a:ea typeface="Halant"/>
                          <a:cs typeface="Halant"/>
                          <a:sym typeface="Halant"/>
                        </a:rPr>
                        <a:t>The Columbian Exchange: Biological and Cultural Consequences of 1492</a:t>
                      </a:r>
                      <a:r>
                        <a:rPr lang="en" sz="1200">
                          <a:solidFill>
                            <a:srgbClr val="202122"/>
                          </a:solidFill>
                          <a:highlight>
                            <a:schemeClr val="lt1"/>
                          </a:highlight>
                          <a:latin typeface="Halant"/>
                          <a:ea typeface="Halant"/>
                          <a:cs typeface="Halant"/>
                          <a:sym typeface="Halant"/>
                        </a:rPr>
                        <a:t>, 1972.</a:t>
                      </a:r>
                      <a:endParaRPr sz="1200">
                        <a:solidFill>
                          <a:srgbClr val="202122"/>
                        </a:solidFill>
                        <a:highlight>
                          <a:schemeClr val="lt1"/>
                        </a:highlight>
                        <a:latin typeface="Halant"/>
                        <a:ea typeface="Halant"/>
                        <a:cs typeface="Halant"/>
                        <a:sym typeface="Halant"/>
                      </a:endParaRPr>
                    </a:p>
                    <a:p>
                      <a:pPr indent="0" lvl="0" marL="0" rtl="0" algn="l">
                        <a:spcBef>
                          <a:spcPts val="0"/>
                        </a:spcBef>
                        <a:spcAft>
                          <a:spcPts val="0"/>
                        </a:spcAft>
                        <a:buNone/>
                      </a:pPr>
                      <a:r>
                        <a:t/>
                      </a:r>
                      <a:endParaRPr sz="1000">
                        <a:solidFill>
                          <a:srgbClr val="202122"/>
                        </a:solidFill>
                        <a:highlight>
                          <a:schemeClr val="lt1"/>
                        </a:highlight>
                        <a:latin typeface="Inter"/>
                        <a:ea typeface="Inter"/>
                        <a:cs typeface="Inter"/>
                        <a:sym typeface="Inter"/>
                      </a:endParaRPr>
                    </a:p>
                    <a:p>
                      <a:pPr indent="0" lvl="0" marL="0" rtl="0" algn="l">
                        <a:spcBef>
                          <a:spcPts val="0"/>
                        </a:spcBef>
                        <a:spcAft>
                          <a:spcPts val="0"/>
                        </a:spcAft>
                        <a:buNone/>
                      </a:pPr>
                      <a:r>
                        <a:rPr lang="en" sz="1000">
                          <a:solidFill>
                            <a:srgbClr val="202122"/>
                          </a:solidFill>
                          <a:highlight>
                            <a:schemeClr val="lt1"/>
                          </a:highlight>
                          <a:latin typeface="Inter"/>
                          <a:ea typeface="Inter"/>
                          <a:cs typeface="Inter"/>
                          <a:sym typeface="Inter"/>
                        </a:rPr>
                        <a:t>Note: Alfred W. Crosby, Jr. was a professor of History, Geography, and American Studies at the University of Texas at Austin, and University of Helsinki.</a:t>
                      </a:r>
                      <a:endParaRPr sz="1000">
                        <a:solidFill>
                          <a:srgbClr val="202122"/>
                        </a:solidFill>
                        <a:highlight>
                          <a:schemeClr val="lt1"/>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 all or probably even most of the plants brought to America in the sixteenth century were for human consumption or were brought intentionally… Their seeds arrived in folds of textiles, in clods of mud, in dung, and in a thousand other ways. The spread of these proletarians of the plants was doubtlessly quite rapid… Today an American botanist can easily find whole meadows in which he is hard put to find a single species of plant that grew in America in pre-Columbian times…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the number of humans plummeted, the population of imported domesticated animals shot upward. The first contingent of horses, dogs, pigs, cattle, chickens, sheep, and goats arrived with Columbus on the second voyage in 1493. The animals, preyed upon by few or no American predators, troubled by few or no American diseases, and left to feed freely upon the rich grasses and wild fruits, reproduced rapidly. Their numbers burgeoned so rapidly, in fact, that doubtlessly they had much to do with the extinction of certain plants, animals, and even the Indians themselves, whose gardens they encroached upon…”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Indians adopted Old World dogs, cats, pigs, and chickens into their economy and daily round of life in large areas of Spanish and Portuguese America within a generation or two of the conquest of their areas…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and large, the bigger domesticated animals of the Europeans destroyed rather than enriched the Indians of the areas controlled by the Europeans… The peoples of the high Indian civilizations chiefly lived on a vegetable diet, and so anything radically affecting their croplands radically affected them…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arrival of Old World plants in the Americas doubled and even tripled the number of cultivable food plants in the New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The coming of the Europeans and their animals created a colossal increase in the quantity of animal protein available to man in America…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Animals also provided the New World with a new source of power. In the whole of the pre-Columbian </a:t>
                      </a:r>
                      <a:r>
                        <a:rPr lang="en" sz="1200">
                          <a:solidFill>
                            <a:schemeClr val="dk1"/>
                          </a:solidFill>
                          <a:latin typeface="Inter"/>
                          <a:ea typeface="Inter"/>
                          <a:cs typeface="Inter"/>
                          <a:sym typeface="Inter"/>
                        </a:rPr>
                        <a:t>Americas</a:t>
                      </a:r>
                      <a:r>
                        <a:rPr lang="en" sz="1200">
                          <a:solidFill>
                            <a:schemeClr val="dk1"/>
                          </a:solidFill>
                          <a:latin typeface="Inter"/>
                          <a:ea typeface="Inter"/>
                          <a:cs typeface="Inter"/>
                          <a:sym typeface="Inter"/>
                        </a:rPr>
                        <a:t> the only important sources of extrahuman energy were the dog and the llama. Windmills and waterwheels were unknown, the dog was small and weak, and the llama was incapable of carrying any burden heavier than about a hundred pounds. The importation of the horse, ass, and ox brought about a revolution in the quantity of power available to man in the New World.</a:t>
                      </a:r>
                      <a:endParaRPr sz="13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a:t>
            </a:r>
            <a:endParaRPr sz="1500"/>
          </a:p>
        </p:txBody>
      </p:sp>
      <p:graphicFrame>
        <p:nvGraphicFramePr>
          <p:cNvPr id="189" name="Google Shape;189;p40"/>
          <p:cNvGraphicFramePr/>
          <p:nvPr/>
        </p:nvGraphicFramePr>
        <p:xfrm>
          <a:off x="472467" y="913602"/>
          <a:ext cx="3000000" cy="3000000"/>
        </p:xfrm>
        <a:graphic>
          <a:graphicData uri="http://schemas.openxmlformats.org/drawingml/2006/table">
            <a:tbl>
              <a:tblPr>
                <a:noFill/>
                <a:tableStyleId>{CCFDBADD-9145-4C09-94AC-F83BDB4CC512}</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90" name="Google Shape;190;p40"/>
          <p:cNvGraphicFramePr/>
          <p:nvPr/>
        </p:nvGraphicFramePr>
        <p:xfrm>
          <a:off x="561691" y="5014467"/>
          <a:ext cx="3000000" cy="3000000"/>
        </p:xfrm>
        <a:graphic>
          <a:graphicData uri="http://schemas.openxmlformats.org/drawingml/2006/table">
            <a:tbl>
              <a:tblPr>
                <a:noFill/>
                <a:tableStyleId>{CCFDBADD-9145-4C09-94AC-F83BDB4CC512}</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91" name="Google Shape;19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2" name="Google Shape;192;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3" name="Google Shape;193;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9" name="Google Shape;199;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Causation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 Gallery Walk</a:t>
            </a:r>
            <a:endParaRPr sz="1500">
              <a:solidFill>
                <a:srgbClr val="000000"/>
              </a:solidFill>
              <a:latin typeface="Plus Jakarta Sans Medium"/>
              <a:ea typeface="Plus Jakarta Sans Medium"/>
              <a:cs typeface="Plus Jakarta Sans Medium"/>
              <a:sym typeface="Plus Jakarta Sans Medium"/>
            </a:endParaRPr>
          </a:p>
        </p:txBody>
      </p:sp>
      <p:pic>
        <p:nvPicPr>
          <p:cNvPr id="200" name="Google Shape;200;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1" name="Google Shape;201;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3" name="Google Shape;203;p41"/>
          <p:cNvGraphicFramePr/>
          <p:nvPr/>
        </p:nvGraphicFramePr>
        <p:xfrm>
          <a:off x="455300" y="3187875"/>
          <a:ext cx="3000000" cy="3000000"/>
        </p:xfrm>
        <a:graphic>
          <a:graphicData uri="http://schemas.openxmlformats.org/drawingml/2006/table">
            <a:tbl>
              <a:tblPr>
                <a:noFill/>
                <a:tableStyleId>{CCFDBADD-9145-4C09-94AC-F83BDB4CC512}</a:tableStyleId>
              </a:tblPr>
              <a:tblGrid>
                <a:gridCol w="1226275"/>
                <a:gridCol w="1481925"/>
                <a:gridCol w="2076700"/>
                <a:gridCol w="2076700"/>
              </a:tblGrid>
              <a:tr h="3516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topics were addressed?</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Summary/</a:t>
                      </a:r>
                      <a:endParaRPr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Description</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was the impact on the Americas?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r>
              <a:tr h="58605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The Columbian Exchange</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8605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Viruses, Plagues, and History</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8605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The Columbian Exchange Map</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7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1491</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525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5: The First Frontier</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04" name="Google Shape;204;p41"/>
          <p:cNvSpPr txBox="1"/>
          <p:nvPr/>
        </p:nvSpPr>
        <p:spPr>
          <a:xfrm>
            <a:off x="460050" y="2512150"/>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&amp; Goods, 2) Disease, 3) Way of Life &amp; Culture, 4) Plants, Animals &amp; Environment.</a:t>
            </a:r>
            <a:endParaRPr sz="1200">
              <a:solidFill>
                <a:schemeClr val="dk1"/>
              </a:solidFill>
              <a:latin typeface="Halant"/>
              <a:ea typeface="Halant"/>
              <a:cs typeface="Halant"/>
              <a:sym typeface="Halant"/>
            </a:endParaRPr>
          </a:p>
        </p:txBody>
      </p:sp>
      <p:pic>
        <p:nvPicPr>
          <p:cNvPr id="205" name="Google Shape;205;p41"/>
          <p:cNvPicPr preferRelativeResize="0"/>
          <p:nvPr/>
        </p:nvPicPr>
        <p:blipFill>
          <a:blip r:embed="rId5">
            <a:alphaModFix/>
          </a:blip>
          <a:stretch>
            <a:fillRect/>
          </a:stretch>
        </p:blipFill>
        <p:spPr>
          <a:xfrm>
            <a:off x="760100" y="1642850"/>
            <a:ext cx="921475" cy="921475"/>
          </a:xfrm>
          <a:prstGeom prst="rect">
            <a:avLst/>
          </a:prstGeom>
          <a:noFill/>
          <a:ln>
            <a:noFill/>
          </a:ln>
        </p:spPr>
      </p:pic>
      <p:sp>
        <p:nvSpPr>
          <p:cNvPr id="206" name="Google Shape;206;p41"/>
          <p:cNvSpPr txBox="1"/>
          <p:nvPr/>
        </p:nvSpPr>
        <p:spPr>
          <a:xfrm>
            <a:off x="1700625" y="15752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pic>
        <p:nvPicPr>
          <p:cNvPr id="211" name="Google Shape;211;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2" name="Google Shape;212;p42"/>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Causation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 Gallery Walk</a:t>
            </a:r>
            <a:endParaRPr sz="1500">
              <a:solidFill>
                <a:srgbClr val="000000"/>
              </a:solidFill>
              <a:latin typeface="Plus Jakarta Sans Medium"/>
              <a:ea typeface="Plus Jakarta Sans Medium"/>
              <a:cs typeface="Plus Jakarta Sans Medium"/>
              <a:sym typeface="Plus Jakarta Sans Medium"/>
            </a:endParaRPr>
          </a:p>
        </p:txBody>
      </p:sp>
      <p:pic>
        <p:nvPicPr>
          <p:cNvPr id="213" name="Google Shape;213;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4" name="Google Shape;21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16" name="Google Shape;216;p42"/>
          <p:cNvGraphicFramePr/>
          <p:nvPr/>
        </p:nvGraphicFramePr>
        <p:xfrm>
          <a:off x="455300" y="3111675"/>
          <a:ext cx="3000000" cy="3000000"/>
        </p:xfrm>
        <a:graphic>
          <a:graphicData uri="http://schemas.openxmlformats.org/drawingml/2006/table">
            <a:tbl>
              <a:tblPr>
                <a:noFill/>
                <a:tableStyleId>{CCFDBADD-9145-4C09-94AC-F83BDB4CC512}</a:tableStyleId>
              </a:tblPr>
              <a:tblGrid>
                <a:gridCol w="1226275"/>
                <a:gridCol w="1481925"/>
                <a:gridCol w="2076700"/>
                <a:gridCol w="2076700"/>
              </a:tblGrid>
              <a:tr h="38815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topics were addressed?</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Summary/</a:t>
                      </a:r>
                      <a:endParaRPr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Description</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was the impact on the Americas?</a:t>
                      </a:r>
                      <a:endParaRPr b="1" sz="1200">
                        <a:latin typeface="Inter"/>
                        <a:ea typeface="Inter"/>
                        <a:cs typeface="Inter"/>
                        <a:sym typeface="Inter"/>
                      </a:endParaRPr>
                    </a:p>
                  </a:txBody>
                  <a:tcPr marT="91425" marB="91425" marR="91425" marL="91425" anchor="ctr"/>
                </a:tc>
              </a:tr>
              <a:tr h="77632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6: This Land is Their Land</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57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7: Megadrought </a:t>
                      </a:r>
                      <a:r>
                        <a:rPr b="1" lang="en" sz="1200">
                          <a:solidFill>
                            <a:schemeClr val="dk1"/>
                          </a:solidFill>
                          <a:latin typeface="Inter"/>
                          <a:ea typeface="Inter"/>
                          <a:cs typeface="Inter"/>
                          <a:sym typeface="Inter"/>
                        </a:rPr>
                        <a:t>and</a:t>
                      </a:r>
                      <a:r>
                        <a:rPr b="1" lang="en" sz="1200">
                          <a:solidFill>
                            <a:schemeClr val="dk1"/>
                          </a:solidFill>
                          <a:latin typeface="Inter"/>
                          <a:ea typeface="Inter"/>
                          <a:cs typeface="Inter"/>
                          <a:sym typeface="Inter"/>
                        </a:rPr>
                        <a:t> Megadeath in 16th Century Mexico</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51752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8: The Columbian Exchange</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64692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9: Buffalo Hunt &amp; Buffalo Chase</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5175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10: Letters of Insurrection</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217" name="Google Shape;217;p42"/>
          <p:cNvSpPr txBox="1"/>
          <p:nvPr/>
        </p:nvSpPr>
        <p:spPr>
          <a:xfrm>
            <a:off x="460050" y="2512150"/>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&amp; Goods, 2) Disease, 3) Way of Life &amp; Culture, 4) Plants, Animals &amp; Environment.</a:t>
            </a:r>
            <a:endParaRPr sz="1200">
              <a:solidFill>
                <a:schemeClr val="dk1"/>
              </a:solidFill>
              <a:latin typeface="Halant"/>
              <a:ea typeface="Halant"/>
              <a:cs typeface="Halant"/>
              <a:sym typeface="Halant"/>
            </a:endParaRPr>
          </a:p>
        </p:txBody>
      </p:sp>
      <p:pic>
        <p:nvPicPr>
          <p:cNvPr id="218" name="Google Shape;218;p42"/>
          <p:cNvPicPr preferRelativeResize="0"/>
          <p:nvPr/>
        </p:nvPicPr>
        <p:blipFill>
          <a:blip r:embed="rId5">
            <a:alphaModFix/>
          </a:blip>
          <a:stretch>
            <a:fillRect/>
          </a:stretch>
        </p:blipFill>
        <p:spPr>
          <a:xfrm>
            <a:off x="760100" y="1642850"/>
            <a:ext cx="921475" cy="921475"/>
          </a:xfrm>
          <a:prstGeom prst="rect">
            <a:avLst/>
          </a:prstGeom>
          <a:noFill/>
          <a:ln>
            <a:noFill/>
          </a:ln>
        </p:spPr>
      </p:pic>
      <p:sp>
        <p:nvSpPr>
          <p:cNvPr id="219" name="Google Shape;219;p42"/>
          <p:cNvSpPr txBox="1"/>
          <p:nvPr/>
        </p:nvSpPr>
        <p:spPr>
          <a:xfrm>
            <a:off x="1700625" y="15752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cxnSp>
        <p:nvCxnSpPr>
          <p:cNvPr id="224" name="Google Shape;224;p43"/>
          <p:cNvCxnSpPr>
            <a:endCxn id="225" idx="1"/>
          </p:cNvCxnSpPr>
          <p:nvPr/>
        </p:nvCxnSpPr>
        <p:spPr>
          <a:xfrm>
            <a:off x="2181150" y="5177825"/>
            <a:ext cx="3211500" cy="385200"/>
          </a:xfrm>
          <a:prstGeom prst="straightConnector1">
            <a:avLst/>
          </a:prstGeom>
          <a:noFill/>
          <a:ln cap="flat" cmpd="sng" w="19050">
            <a:solidFill>
              <a:srgbClr val="595959"/>
            </a:solidFill>
            <a:prstDash val="solid"/>
            <a:round/>
            <a:headEnd len="med" w="med" type="none"/>
            <a:tailEnd len="med" w="med" type="triangle"/>
          </a:ln>
        </p:spPr>
      </p:cxnSp>
      <p:cxnSp>
        <p:nvCxnSpPr>
          <p:cNvPr id="226" name="Google Shape;226;p43"/>
          <p:cNvCxnSpPr>
            <a:endCxn id="227" idx="1"/>
          </p:cNvCxnSpPr>
          <p:nvPr/>
        </p:nvCxnSpPr>
        <p:spPr>
          <a:xfrm flipH="1" rot="10800000">
            <a:off x="2178450" y="4073575"/>
            <a:ext cx="3214200" cy="360000"/>
          </a:xfrm>
          <a:prstGeom prst="straightConnector1">
            <a:avLst/>
          </a:prstGeom>
          <a:noFill/>
          <a:ln cap="flat" cmpd="sng" w="19050">
            <a:solidFill>
              <a:srgbClr val="595959"/>
            </a:solidFill>
            <a:prstDash val="solid"/>
            <a:round/>
            <a:headEnd len="med" w="med" type="none"/>
            <a:tailEnd len="med" w="med" type="triangle"/>
          </a:ln>
        </p:spPr>
      </p:cxnSp>
      <p:sp>
        <p:nvSpPr>
          <p:cNvPr id="228" name="Google Shape;228;p43"/>
          <p:cNvSpPr txBox="1"/>
          <p:nvPr/>
        </p:nvSpPr>
        <p:spPr>
          <a:xfrm>
            <a:off x="2767950" y="3317963"/>
            <a:ext cx="2040900" cy="3024000"/>
          </a:xfrm>
          <a:prstGeom prst="rect">
            <a:avLst/>
          </a:prstGeom>
          <a:solidFill>
            <a:schemeClr val="lt1"/>
          </a:solid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600">
                <a:solidFill>
                  <a:srgbClr val="000000"/>
                </a:solidFill>
                <a:latin typeface="Inter"/>
                <a:ea typeface="Inter"/>
                <a:cs typeface="Inter"/>
                <a:sym typeface="Inter"/>
              </a:rPr>
              <a:t>Historians often identify a primary </a:t>
            </a:r>
            <a:r>
              <a:rPr lang="en" sz="1600">
                <a:latin typeface="Inter"/>
                <a:ea typeface="Inter"/>
                <a:cs typeface="Inter"/>
                <a:sym typeface="Inter"/>
              </a:rPr>
              <a:t>effect</a:t>
            </a:r>
            <a:r>
              <a:rPr lang="en" sz="1600">
                <a:solidFill>
                  <a:srgbClr val="000000"/>
                </a:solidFill>
                <a:latin typeface="Inter"/>
                <a:ea typeface="Inter"/>
                <a:cs typeface="Inter"/>
                <a:sym typeface="Inter"/>
              </a:rPr>
              <a:t> of a historical event. This is never the only </a:t>
            </a:r>
            <a:r>
              <a:rPr lang="en" sz="1600">
                <a:latin typeface="Inter"/>
                <a:ea typeface="Inter"/>
                <a:cs typeface="Inter"/>
                <a:sym typeface="Inter"/>
              </a:rPr>
              <a:t>effect</a:t>
            </a:r>
            <a:r>
              <a:rPr lang="en" sz="1600">
                <a:solidFill>
                  <a:srgbClr val="000000"/>
                </a:solidFill>
                <a:latin typeface="Inter"/>
                <a:ea typeface="Inter"/>
                <a:cs typeface="Inter"/>
                <a:sym typeface="Inter"/>
              </a:rPr>
              <a:t>, but the evidence suggests it is the most significant.</a:t>
            </a:r>
            <a:endParaRPr sz="1700">
              <a:latin typeface="Inter"/>
              <a:ea typeface="Inter"/>
              <a:cs typeface="Inter"/>
              <a:sym typeface="Inter"/>
            </a:endParaRPr>
          </a:p>
        </p:txBody>
      </p:sp>
      <p:sp>
        <p:nvSpPr>
          <p:cNvPr id="229" name="Google Shape;229;p4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r>
              <a:rPr lang="en" sz="2500">
                <a:solidFill>
                  <a:schemeClr val="dk1"/>
                </a:solidFill>
                <a:latin typeface="Plus Jakarta Sans"/>
                <a:ea typeface="Plus Jakarta Sans"/>
                <a:cs typeface="Plus Jakarta Sans"/>
                <a:sym typeface="Plus Jakarta Sans"/>
              </a:rPr>
              <a:t> (Exemplar)</a:t>
            </a:r>
            <a:endParaRPr sz="1700">
              <a:solidFill>
                <a:schemeClr val="dk1"/>
              </a:solidFill>
              <a:latin typeface="Halant"/>
              <a:ea typeface="Halant"/>
              <a:cs typeface="Halant"/>
              <a:sym typeface="Halant"/>
            </a:endParaRPr>
          </a:p>
        </p:txBody>
      </p:sp>
      <p:sp>
        <p:nvSpPr>
          <p:cNvPr id="230" name="Google Shape;230;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1" name="Google Shape;231;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2" name="Google Shape;232;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3" name="Google Shape;233;p4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34" name="Google Shape;234;p43"/>
          <p:cNvSpPr txBox="1"/>
          <p:nvPr/>
        </p:nvSpPr>
        <p:spPr>
          <a:xfrm>
            <a:off x="1816375" y="1173200"/>
            <a:ext cx="5487000" cy="1275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235" name="Google Shape;235;p43"/>
          <p:cNvGraphicFramePr/>
          <p:nvPr/>
        </p:nvGraphicFramePr>
        <p:xfrm>
          <a:off x="469050" y="7265138"/>
          <a:ext cx="3000000" cy="3000000"/>
        </p:xfrm>
        <a:graphic>
          <a:graphicData uri="http://schemas.openxmlformats.org/drawingml/2006/table">
            <a:tbl>
              <a:tblPr>
                <a:noFill/>
                <a:tableStyleId>{CCFDBADD-9145-4C09-94AC-F83BDB4CC512}</a:tableStyleId>
              </a:tblPr>
              <a:tblGrid>
                <a:gridCol w="3417150"/>
                <a:gridCol w="3417150"/>
              </a:tblGrid>
              <a:tr h="600300">
                <a:tc>
                  <a:txBody>
                    <a:bodyPr/>
                    <a:lstStyle/>
                    <a:p>
                      <a:pPr indent="0" lvl="0" marL="0" rtl="0" algn="l">
                        <a:spcBef>
                          <a:spcPts val="0"/>
                        </a:spcBef>
                        <a:spcAft>
                          <a:spcPts val="0"/>
                        </a:spcAft>
                        <a:buNone/>
                      </a:pPr>
                      <a:r>
                        <a:rPr lang="en" sz="1100">
                          <a:latin typeface="Inter"/>
                          <a:ea typeface="Inter"/>
                          <a:cs typeface="Inter"/>
                          <a:sym typeface="Inter"/>
                        </a:rPr>
                        <a:t>Think of a new school-wide recycling program as historical event. List a primary effect of the program followed by two secondary effects.</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Why is knowing the effect of something helpful for better understanding it?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99125">
                <a:tc>
                  <a:txBody>
                    <a:bodyPr/>
                    <a:lstStyle/>
                    <a:p>
                      <a:pPr indent="0" lvl="0" marL="0" rtl="0" algn="l">
                        <a:spcBef>
                          <a:spcPts val="0"/>
                        </a:spcBef>
                        <a:spcAft>
                          <a:spcPts val="0"/>
                        </a:spcAft>
                        <a:buNone/>
                      </a:pPr>
                      <a:r>
                        <a:rPr lang="en" sz="1000">
                          <a:latin typeface="Inter"/>
                          <a:ea typeface="Inter"/>
                          <a:cs typeface="Inter"/>
                          <a:sym typeface="Inter"/>
                        </a:rPr>
                        <a:t>Primary Effect: </a:t>
                      </a:r>
                      <a:r>
                        <a:rPr b="1" lang="en" sz="1000">
                          <a:solidFill>
                            <a:srgbClr val="E95C3D"/>
                          </a:solidFill>
                          <a:latin typeface="Inter"/>
                          <a:ea typeface="Inter"/>
                          <a:cs typeface="Inter"/>
                          <a:sym typeface="Inter"/>
                        </a:rPr>
                        <a:t>Reduced overall waste for school</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1: </a:t>
                      </a:r>
                      <a:r>
                        <a:rPr b="1" lang="en" sz="1000">
                          <a:solidFill>
                            <a:srgbClr val="E95C3D"/>
                          </a:solidFill>
                          <a:latin typeface="Inter"/>
                          <a:ea typeface="Inter"/>
                          <a:cs typeface="Inter"/>
                          <a:sym typeface="Inter"/>
                        </a:rPr>
                        <a:t>Eco-friendly actions at home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Secondary Effect 2: </a:t>
                      </a:r>
                      <a:r>
                        <a:rPr b="1" lang="en" sz="1000">
                          <a:solidFill>
                            <a:srgbClr val="E95C3D"/>
                          </a:solidFill>
                          <a:latin typeface="Inter"/>
                          <a:ea typeface="Inter"/>
                          <a:cs typeface="Inter"/>
                          <a:sym typeface="Inter"/>
                        </a:rPr>
                        <a:t>Similar actions at other schools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By revealing the impact of a historical event, a topic becomes more meaningful and relevant. It can help anticipate outcomes in similar situations and learn from past events. It can help us make informed decisions.</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36" name="Google Shape;236;p43"/>
          <p:cNvSpPr txBox="1"/>
          <p:nvPr/>
        </p:nvSpPr>
        <p:spPr>
          <a:xfrm>
            <a:off x="469050" y="66578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25" name="Google Shape;225;p43"/>
          <p:cNvSpPr txBox="1"/>
          <p:nvPr/>
        </p:nvSpPr>
        <p:spPr>
          <a:xfrm>
            <a:off x="5392650" y="4925375"/>
            <a:ext cx="1884900" cy="1275300"/>
          </a:xfrm>
          <a:prstGeom prst="rect">
            <a:avLst/>
          </a:prstGeom>
          <a:solidFill>
            <a:srgbClr val="EFFEF9"/>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Plus Jakarta Sans"/>
                <a:ea typeface="Plus Jakarta Sans"/>
                <a:cs typeface="Plus Jakarta Sans"/>
                <a:sym typeface="Plus Jakarta Sans"/>
              </a:rPr>
              <a:t>When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identify and evaluate multiple </a:t>
            </a:r>
            <a:r>
              <a:rPr lang="en" sz="1200">
                <a:latin typeface="Plus Jakarta Sans"/>
                <a:ea typeface="Plus Jakarta Sans"/>
                <a:cs typeface="Plus Jakarta Sans"/>
                <a:sym typeface="Plus Jakarta Sans"/>
              </a:rPr>
              <a:t>effects</a:t>
            </a:r>
            <a:r>
              <a:rPr lang="en" sz="1200">
                <a:solidFill>
                  <a:srgbClr val="000000"/>
                </a:solidFill>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we</a:t>
            </a:r>
            <a:r>
              <a:rPr lang="en" sz="1200">
                <a:solidFill>
                  <a:srgbClr val="000000"/>
                </a:solidFill>
                <a:latin typeface="Plus Jakarta Sans"/>
                <a:ea typeface="Plus Jakarta Sans"/>
                <a:cs typeface="Plus Jakarta Sans"/>
                <a:sym typeface="Plus Jakarta Sans"/>
              </a:rPr>
              <a:t> </a:t>
            </a:r>
            <a:r>
              <a:rPr lang="en" sz="1200">
                <a:solidFill>
                  <a:srgbClr val="000000"/>
                </a:solidFill>
                <a:latin typeface="Plus Jakarta Sans"/>
                <a:ea typeface="Plus Jakarta Sans"/>
                <a:cs typeface="Plus Jakarta Sans"/>
                <a:sym typeface="Plus Jakarta Sans"/>
              </a:rPr>
              <a:t>uncover</a:t>
            </a:r>
            <a:r>
              <a:rPr lang="en" sz="1200">
                <a:solidFill>
                  <a:srgbClr val="000000"/>
                </a:solidFill>
                <a:latin typeface="Plus Jakarta Sans"/>
                <a:ea typeface="Plus Jakarta Sans"/>
                <a:cs typeface="Plus Jakarta Sans"/>
                <a:sym typeface="Plus Jakarta Sans"/>
              </a:rPr>
              <a:t> the </a:t>
            </a:r>
            <a:r>
              <a:rPr i="1" lang="en" sz="1200">
                <a:solidFill>
                  <a:srgbClr val="000000"/>
                </a:solidFill>
                <a:latin typeface="Plus Jakarta Sans"/>
                <a:ea typeface="Plus Jakarta Sans"/>
                <a:cs typeface="Plus Jakarta Sans"/>
                <a:sym typeface="Plus Jakarta Sans"/>
              </a:rPr>
              <a:t>complexity</a:t>
            </a:r>
            <a:r>
              <a:rPr lang="en" sz="1200">
                <a:solidFill>
                  <a:srgbClr val="000000"/>
                </a:solidFill>
                <a:latin typeface="Plus Jakarta Sans"/>
                <a:ea typeface="Plus Jakarta Sans"/>
                <a:cs typeface="Plus Jakarta Sans"/>
                <a:sym typeface="Plus Jakarta Sans"/>
              </a:rPr>
              <a:t> of the past.</a:t>
            </a:r>
            <a:endParaRPr sz="1700">
              <a:latin typeface="Plus Jakarta Sans"/>
              <a:ea typeface="Plus Jakarta Sans"/>
              <a:cs typeface="Plus Jakarta Sans"/>
              <a:sym typeface="Plus Jakarta Sans"/>
            </a:endParaRPr>
          </a:p>
        </p:txBody>
      </p:sp>
      <p:cxnSp>
        <p:nvCxnSpPr>
          <p:cNvPr id="237" name="Google Shape;237;p43"/>
          <p:cNvCxnSpPr>
            <a:stCxn id="238" idx="3"/>
            <a:endCxn id="228" idx="1"/>
          </p:cNvCxnSpPr>
          <p:nvPr/>
        </p:nvCxnSpPr>
        <p:spPr>
          <a:xfrm>
            <a:off x="2184150" y="4829963"/>
            <a:ext cx="583800" cy="0"/>
          </a:xfrm>
          <a:prstGeom prst="straightConnector1">
            <a:avLst/>
          </a:prstGeom>
          <a:noFill/>
          <a:ln cap="flat" cmpd="sng" w="19050">
            <a:solidFill>
              <a:schemeClr val="dk1"/>
            </a:solidFill>
            <a:prstDash val="solid"/>
            <a:round/>
            <a:headEnd len="med" w="med" type="none"/>
            <a:tailEnd len="med" w="med" type="triangle"/>
          </a:ln>
        </p:spPr>
      </p:cxnSp>
      <p:sp>
        <p:nvSpPr>
          <p:cNvPr id="227" name="Google Shape;227;p43"/>
          <p:cNvSpPr txBox="1"/>
          <p:nvPr/>
        </p:nvSpPr>
        <p:spPr>
          <a:xfrm>
            <a:off x="5392650" y="3435925"/>
            <a:ext cx="1884900" cy="12753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To better understand an event it is always helpful to identify smaller </a:t>
            </a:r>
            <a:r>
              <a:rPr lang="en" sz="1200">
                <a:latin typeface="Inter"/>
                <a:ea typeface="Inter"/>
                <a:cs typeface="Inter"/>
                <a:sym typeface="Inter"/>
              </a:rPr>
              <a:t>effects</a:t>
            </a:r>
            <a:r>
              <a:rPr lang="en" sz="1200">
                <a:solidFill>
                  <a:srgbClr val="000000"/>
                </a:solidFill>
                <a:latin typeface="Inter"/>
                <a:ea typeface="Inter"/>
                <a:cs typeface="Inter"/>
                <a:sym typeface="Inter"/>
              </a:rPr>
              <a:t> </a:t>
            </a:r>
            <a:r>
              <a:rPr lang="en" sz="1200">
                <a:latin typeface="Inter"/>
                <a:ea typeface="Inter"/>
                <a:cs typeface="Inter"/>
                <a:sym typeface="Inter"/>
              </a:rPr>
              <a:t>of</a:t>
            </a:r>
            <a:r>
              <a:rPr lang="en" sz="1200">
                <a:solidFill>
                  <a:srgbClr val="000000"/>
                </a:solidFill>
                <a:latin typeface="Inter"/>
                <a:ea typeface="Inter"/>
                <a:cs typeface="Inter"/>
                <a:sym typeface="Inter"/>
              </a:rPr>
              <a:t> it.</a:t>
            </a:r>
            <a:endParaRPr sz="1200">
              <a:latin typeface="Inter"/>
              <a:ea typeface="Inter"/>
              <a:cs typeface="Inter"/>
              <a:sym typeface="Inter"/>
            </a:endParaRPr>
          </a:p>
        </p:txBody>
      </p:sp>
      <p:sp>
        <p:nvSpPr>
          <p:cNvPr id="239" name="Google Shape;239;p43"/>
          <p:cNvSpPr txBox="1"/>
          <p:nvPr/>
        </p:nvSpPr>
        <p:spPr>
          <a:xfrm>
            <a:off x="5392650" y="2697275"/>
            <a:ext cx="1884900" cy="5505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latin typeface="Inter"/>
                <a:ea typeface="Inter"/>
                <a:cs typeface="Inter"/>
                <a:sym typeface="Inter"/>
              </a:rPr>
              <a:t>Secondary Effects</a:t>
            </a:r>
            <a:endParaRPr b="1">
              <a:latin typeface="Inter"/>
              <a:ea typeface="Inter"/>
              <a:cs typeface="Inter"/>
              <a:sym typeface="Inter"/>
            </a:endParaRPr>
          </a:p>
        </p:txBody>
      </p:sp>
      <p:sp>
        <p:nvSpPr>
          <p:cNvPr id="240" name="Google Shape;240;p43"/>
          <p:cNvSpPr txBox="1"/>
          <p:nvPr/>
        </p:nvSpPr>
        <p:spPr>
          <a:xfrm>
            <a:off x="635250" y="2697275"/>
            <a:ext cx="2040900" cy="4311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300">
                <a:latin typeface="Inter"/>
                <a:ea typeface="Inter"/>
                <a:cs typeface="Inter"/>
                <a:sym typeface="Inter"/>
              </a:rPr>
              <a:t>What is the impact?</a:t>
            </a:r>
            <a:endParaRPr sz="1300">
              <a:latin typeface="Inter"/>
              <a:ea typeface="Inter"/>
              <a:cs typeface="Inter"/>
              <a:sym typeface="Inter"/>
            </a:endParaRPr>
          </a:p>
        </p:txBody>
      </p:sp>
      <p:pic>
        <p:nvPicPr>
          <p:cNvPr id="241" name="Google Shape;241;p43"/>
          <p:cNvPicPr preferRelativeResize="0"/>
          <p:nvPr/>
        </p:nvPicPr>
        <p:blipFill>
          <a:blip r:embed="rId5">
            <a:alphaModFix/>
          </a:blip>
          <a:stretch>
            <a:fillRect/>
          </a:stretch>
        </p:blipFill>
        <p:spPr>
          <a:xfrm>
            <a:off x="469050" y="1282587"/>
            <a:ext cx="1056525" cy="1056525"/>
          </a:xfrm>
          <a:prstGeom prst="rect">
            <a:avLst/>
          </a:prstGeom>
          <a:noFill/>
          <a:ln>
            <a:noFill/>
          </a:ln>
        </p:spPr>
      </p:pic>
      <p:sp>
        <p:nvSpPr>
          <p:cNvPr id="238" name="Google Shape;238;p43"/>
          <p:cNvSpPr txBox="1"/>
          <p:nvPr/>
        </p:nvSpPr>
        <p:spPr>
          <a:xfrm>
            <a:off x="562650" y="3969263"/>
            <a:ext cx="1621500" cy="1721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Historical Event</a:t>
            </a:r>
            <a:endParaRPr b="1" sz="15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5" name="Shape 245"/>
        <p:cNvGrpSpPr/>
        <p:nvPr/>
      </p:nvGrpSpPr>
      <p:grpSpPr>
        <a:xfrm>
          <a:off x="0" y="0"/>
          <a:ext cx="0" cy="0"/>
          <a:chOff x="0" y="0"/>
          <a:chExt cx="0" cy="0"/>
        </a:xfrm>
      </p:grpSpPr>
      <p:pic>
        <p:nvPicPr>
          <p:cNvPr id="246" name="Google Shape;246;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7" name="Google Shape;247;p4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Causation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 (Exemplar)</a:t>
            </a:r>
            <a:endParaRPr sz="1500">
              <a:solidFill>
                <a:srgbClr val="000000"/>
              </a:solidFill>
              <a:latin typeface="Plus Jakarta Sans Medium"/>
              <a:ea typeface="Plus Jakarta Sans Medium"/>
              <a:cs typeface="Plus Jakarta Sans Medium"/>
              <a:sym typeface="Plus Jakarta Sans Medium"/>
            </a:endParaRPr>
          </a:p>
        </p:txBody>
      </p:sp>
      <p:pic>
        <p:nvPicPr>
          <p:cNvPr id="248" name="Google Shape;248;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9" name="Google Shape;249;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0" name="Google Shape;250;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1" name="Google Shape;251;p44"/>
          <p:cNvGraphicFramePr/>
          <p:nvPr/>
        </p:nvGraphicFramePr>
        <p:xfrm>
          <a:off x="455300" y="3418500"/>
          <a:ext cx="3000000" cy="3000000"/>
        </p:xfrm>
        <a:graphic>
          <a:graphicData uri="http://schemas.openxmlformats.org/drawingml/2006/table">
            <a:tbl>
              <a:tblPr>
                <a:noFill/>
                <a:tableStyleId>{CCFDBADD-9145-4C09-94AC-F83BDB4CC512}</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Since the Americas had existed in isolation since the Ice Age, those first European explorers who began coming in 1492 initiated a cultural exchange that would have profound repercussions for both sides. The Indians would be brought to the brink of extinction. The Europeans would benefit enormously from an introduction to Indian crops and animals. “The American plants have a tremendous impact on the Old World because they’re so much more productive than the plants on which the Old World relied. So what they called maize, what we call corn, really transformed cuisines all over Europe and Africa, and even into China. And sweet potatoes spread into Asia almost immediately. Other kinds of foods, like tomatoes, peppers, it transformed food ways and populations because it made it possible to sustain much larger populations.” In return, the Europeans unintentionally carried over smallpox, yellow fever, malaria, and influenza- diseases that would nearly wipe out the Indian populations throughout the Americas. “Diseases that were endemic in the entire rest of the world were unknown here, and that’s why the epidemics of diseases brought by Europeans were so devastating to the Indians. And even the common cold or flu could destroy whole villages.” The result was a massive reduction in the Indian population over a relatively short period of time “We actually don’t know the size of the population here before the Europeans came because so much of this happened before settlement. It happened from the earliest contacts. But many demographers have estimated populations were 90% smaller at the end of the first century of contact than they were at the beginning. So the impact was tremendous.” Those left behind were vulnerable. Their communities were devastated. Their beliefs were shattered. “The fact that their traditional healing techniques were not working. The fact that the Europeans did not get sick or certainly not in the same numbers, in the same way, created this kind of psychological crisis, I think as well as a physical one. You know, the question of why have the gods deserted us- That’s a sort of extreme way of putting it. But I think that must have been the way they saw it.”</a:t>
                      </a:r>
                      <a:endParaRPr sz="1100">
                        <a:latin typeface="Inter"/>
                        <a:ea typeface="Inter"/>
                        <a:cs typeface="Inter"/>
                        <a:sym typeface="Inter"/>
                      </a:endParaRPr>
                    </a:p>
                  </a:txBody>
                  <a:tcPr marT="91425" marB="91425" marR="91425" marL="91425"/>
                </a:tc>
              </a:tr>
            </a:tbl>
          </a:graphicData>
        </a:graphic>
      </p:graphicFrame>
      <p:sp>
        <p:nvSpPr>
          <p:cNvPr id="252" name="Google Shape;252;p44"/>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Karen Ordahl Kupperman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Karen Ordahl Kupperman is Silver Professor of History Emerita at New York University. Her expertise includes sixteenth and seventeenth century colonial history in the Atlantic world. Her publications address the interactions between various participants involved in the colonial period.</a:t>
            </a:r>
            <a:endParaRPr sz="1000">
              <a:solidFill>
                <a:srgbClr val="000000"/>
              </a:solidFill>
              <a:latin typeface="Inter"/>
              <a:ea typeface="Inter"/>
              <a:cs typeface="Inter"/>
              <a:sym typeface="Inter"/>
            </a:endParaRPr>
          </a:p>
        </p:txBody>
      </p:sp>
      <p:sp>
        <p:nvSpPr>
          <p:cNvPr id="253" name="Google Shape;253;p44"/>
          <p:cNvSpPr txBox="1"/>
          <p:nvPr/>
        </p:nvSpPr>
        <p:spPr>
          <a:xfrm>
            <a:off x="455300" y="7681800"/>
            <a:ext cx="6861900" cy="207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key crops and diseases exchanged between the hemispheres?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Some important key crops and diseases exchanged included maize, sweet potatoes, tomatoes, peppers, smallpox, yellow fever, malaria, and influenza.</a:t>
            </a:r>
            <a:endParaRPr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European diseases impact Indigenous populations?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impact was devastating as possibly 90% of the population was wiped out. Additionally they questioned their traditional beliefs as Europeans were not as affected and traditional methods did not work to heal their peoples.</a:t>
            </a:r>
            <a:endParaRPr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pic>
        <p:nvPicPr>
          <p:cNvPr id="254" name="Google Shape;254;p44"/>
          <p:cNvPicPr preferRelativeResize="0"/>
          <p:nvPr/>
        </p:nvPicPr>
        <p:blipFill>
          <a:blip r:embed="rId5">
            <a:alphaModFix/>
          </a:blip>
          <a:stretch>
            <a:fillRect/>
          </a:stretch>
        </p:blipFill>
        <p:spPr>
          <a:xfrm>
            <a:off x="760100" y="1719050"/>
            <a:ext cx="921475" cy="921475"/>
          </a:xfrm>
          <a:prstGeom prst="rect">
            <a:avLst/>
          </a:prstGeom>
          <a:noFill/>
          <a:ln>
            <a:noFill/>
          </a:ln>
        </p:spPr>
      </p:pic>
      <p:sp>
        <p:nvSpPr>
          <p:cNvPr id="255" name="Google Shape;255;p44"/>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9" name="Shape 259"/>
        <p:cNvGrpSpPr/>
        <p:nvPr/>
      </p:nvGrpSpPr>
      <p:grpSpPr>
        <a:xfrm>
          <a:off x="0" y="0"/>
          <a:ext cx="0" cy="0"/>
          <a:chOff x="0" y="0"/>
          <a:chExt cx="0" cy="0"/>
        </a:xfrm>
      </p:grpSpPr>
      <p:sp>
        <p:nvSpPr>
          <p:cNvPr id="260" name="Google Shape;260;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Secondary Source (Exemplar)</a:t>
            </a:r>
            <a:endParaRPr sz="1500"/>
          </a:p>
        </p:txBody>
      </p:sp>
      <p:graphicFrame>
        <p:nvGraphicFramePr>
          <p:cNvPr id="261" name="Google Shape;261;p45"/>
          <p:cNvGraphicFramePr/>
          <p:nvPr/>
        </p:nvGraphicFramePr>
        <p:xfrm>
          <a:off x="472467" y="913602"/>
          <a:ext cx="3000000" cy="3000000"/>
        </p:xfrm>
        <a:graphic>
          <a:graphicData uri="http://schemas.openxmlformats.org/drawingml/2006/table">
            <a:tbl>
              <a:tblPr>
                <a:noFill/>
                <a:tableStyleId>{CCFDBADD-9145-4C09-94AC-F83BDB4CC512}</a:tableStyleId>
              </a:tblPr>
              <a:tblGrid>
                <a:gridCol w="2043725"/>
                <a:gridCol w="2510200"/>
                <a:gridCol w="2276975"/>
              </a:tblGrid>
              <a:tr h="3059425">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Likely scholars, students, or readers interested in the impact of the Columbian Exchange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Indigenous Americans were referenced, but their own views are not directly shared</a:t>
                      </a:r>
                      <a:endParaRPr b="1" sz="10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1972</a:t>
                      </a:r>
                      <a:r>
                        <a:rPr b="1" lang="en" sz="1000">
                          <a:solidFill>
                            <a:srgbClr val="E95C3D"/>
                          </a:solidFill>
                          <a:latin typeface="Inter"/>
                          <a:ea typeface="Inter"/>
                          <a:cs typeface="Inter"/>
                          <a:sym typeface="Inter"/>
                        </a:rPr>
                        <a:t>; Alfred W. Crosby Jr.</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There are references to the voyages of Columbus, particularly his second voyage</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analyze the far-reaching consequences of the Columbian Exchange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emphasis on the profound consequences, “had much to do with the extinction of plants, animals, and… Indians,” clearly shows the purpose</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demonstrates a critical and analytical approach to studying the period of European colonization. His descriptions of the ecological disruptions as well as the beneficial implications suggest an attempt to portray a balanced narrative.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As a historian, Crosby would be more likely to approach his research from an objective stance. His academic background might incline him toward exploring historical events with the goal of presenting clear consequences.</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304800" lvl="0" marL="4826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explanation of how entire ecosystems were transformed</a:t>
                      </a:r>
                      <a:endParaRPr b="1" sz="1000">
                        <a:solidFill>
                          <a:srgbClr val="E95C3D"/>
                        </a:solidFill>
                        <a:latin typeface="Inter"/>
                        <a:ea typeface="Inter"/>
                        <a:cs typeface="Inter"/>
                        <a:sym typeface="Inter"/>
                      </a:endParaRPr>
                    </a:p>
                    <a:p>
                      <a:pPr indent="-304800" lvl="0" marL="4826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Identification of the Columbian Exchange as a pivotal shift in biological and cultural interactions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Today an American botanist can easily find whole meadows in which he is hard put to find a single species of plant that grew in America in pre-Columbian times…” This shows the profound and long-lasting impact of the Columbian Exchange.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62" name="Google Shape;262;p45"/>
          <p:cNvGraphicFramePr/>
          <p:nvPr/>
        </p:nvGraphicFramePr>
        <p:xfrm>
          <a:off x="561691" y="5014467"/>
          <a:ext cx="3000000" cy="3000000"/>
        </p:xfrm>
        <a:graphic>
          <a:graphicData uri="http://schemas.openxmlformats.org/drawingml/2006/table">
            <a:tbl>
              <a:tblPr>
                <a:noFill/>
                <a:tableStyleId>{CCFDBADD-9145-4C09-94AC-F83BDB4CC512}</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Proletarians</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Domesticated</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Burgeoned</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63" name="Google Shape;263;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4" name="Google Shape;264;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5" name="Google Shape;265;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